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24"/>
  </p:notesMasterIdLst>
  <p:sldIdLst>
    <p:sldId id="257" r:id="rId2"/>
    <p:sldId id="296" r:id="rId3"/>
    <p:sldId id="293" r:id="rId4"/>
    <p:sldId id="298" r:id="rId5"/>
    <p:sldId id="299" r:id="rId6"/>
    <p:sldId id="300" r:id="rId7"/>
    <p:sldId id="303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4" r:id="rId17"/>
    <p:sldId id="313" r:id="rId18"/>
    <p:sldId id="315" r:id="rId19"/>
    <p:sldId id="317" r:id="rId20"/>
    <p:sldId id="318" r:id="rId21"/>
    <p:sldId id="285" r:id="rId22"/>
    <p:sldId id="286" r:id="rId2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иректор" initials="Д" lastIdx="2" clrIdx="0">
    <p:extLst>
      <p:ext uri="{19B8F6BF-5375-455C-9EA6-DF929625EA0E}">
        <p15:presenceInfo xmlns:p15="http://schemas.microsoft.com/office/powerpoint/2012/main" userId="Директор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336600"/>
    <a:srgbClr val="0000CC"/>
    <a:srgbClr val="FFCCCC"/>
    <a:srgbClr val="99CCFF"/>
    <a:srgbClr val="008000"/>
    <a:srgbClr val="33CCCC"/>
    <a:srgbClr val="66FFFF"/>
    <a:srgbClr val="FFFFCC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01T16:05:03.270" idx="1">
    <p:pos x="6682" y="867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01T16:05:03.270" idx="1">
    <p:pos x="6682" y="867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01T16:05:03.270" idx="1">
    <p:pos x="6682" y="867"/>
    <p:text/>
    <p:extLst>
      <p:ext uri="{C676402C-5697-4E1C-873F-D02D1690AC5C}">
        <p15:threadingInfo xmlns:p15="http://schemas.microsoft.com/office/powerpoint/2012/main" timeZoneBias="-180"/>
      </p:ext>
    </p:extLst>
  </p:cm>
  <p:cm authorId="1" dt="2024-04-02T11:24:41.248" idx="2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01T16:05:03.270" idx="1">
    <p:pos x="6682" y="867"/>
    <p:text/>
    <p:extLst>
      <p:ext uri="{C676402C-5697-4E1C-873F-D02D1690AC5C}">
        <p15:threadingInfo xmlns:p15="http://schemas.microsoft.com/office/powerpoint/2012/main" timeZoneBias="-180"/>
      </p:ext>
    </p:extLst>
  </p:cm>
  <p:cm authorId="1" dt="2024-04-02T11:24:41.248" idx="2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3DEA7-3B4A-4C6D-8CD5-4B352B29025D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27945-8194-4FA0-BD97-11493DD6BF6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2638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27945-8194-4FA0-BD97-11493DD6BF6B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2098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83FCC-DA6D-44D0-9974-C646CCB47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9E7271C-4126-49F7-8871-16FFF84217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B40853-4661-448C-8102-82E7D9CA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7E01-7EF3-42E7-8118-1B1BF33D660C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182D50-22A2-4AD7-8231-46B5C0B02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4261B8-1CC5-4DF3-AAE8-3A7119EA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4754-03F4-4B7F-A194-C80114CFA1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632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A2889-36CA-4FA1-AA35-B66067A9F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D3F4B9-D042-48C8-8349-C5028850B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1C43FA-7F1F-4BE5-935C-66414E14C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7E01-7EF3-42E7-8118-1B1BF33D660C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CCDC3A-A374-488B-AB8C-C1A911C42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9480E65-BDAE-4DBC-A376-3023D780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4754-03F4-4B7F-A194-C80114CFA1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2896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C818675-AB13-475B-AC0B-71E97EF54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393064C-E463-4A07-8C26-647AA0AC9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C76B015-985F-468A-92AB-F4218AA08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7E01-7EF3-42E7-8118-1B1BF33D660C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2A578D-A04E-40C6-88EB-D424DDB4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EBD4A1E-FA33-4E79-B689-85B570AC6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4754-03F4-4B7F-A194-C80114CFA1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4749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85D2D-CDD8-4A2A-98EF-AEE6B66FE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D6A479F-4F98-4993-B564-BCEA47E81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3D5AA3-E484-42B5-BC99-3A78D0E61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7E01-7EF3-42E7-8118-1B1BF33D660C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409BAF-B9FA-4411-AAC0-7D80CE3FD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D13801-E2F9-49CA-9E59-89FA947EA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4754-03F4-4B7F-A194-C80114CFA1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8190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EA97A-AEBA-4B08-9606-F7648A4E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C36F3D7-3B78-448D-A72B-B2B5A9B27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A79BA02-1299-4287-B763-F3EB659CB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7E01-7EF3-42E7-8118-1B1BF33D660C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EA8123-70FC-4F34-9ADC-1180847C9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45580AC-AD68-4842-9118-B4B81A9CC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4754-03F4-4B7F-A194-C80114CFA1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3331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3E885F-DF57-4945-9FA0-D7DA97F10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E7EE050-112B-446E-AE16-7ADBADB71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61B4D00-43BF-4E4B-9595-3B5FB5CA7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057D69-1EFA-4E99-93FB-199CFC498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7E01-7EF3-42E7-8118-1B1BF33D660C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A57E496-1385-49D6-BF36-93934811C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E38696-C8FB-4243-9DF1-4EDDF6D54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4754-03F4-4B7F-A194-C80114CFA1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580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978A3B-9EF3-4F2C-B0B2-7EEF9D5EE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E533D7-89BC-486E-B7D7-F025FE788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1B45F9E-6D0C-4DBD-BAE1-EA44A1419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8FD00D4-D422-4299-8D28-66595313FD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A33A4D7-D898-4A60-B19E-97989F55B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5444D9B-EFD1-420C-B734-B1CED356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7E01-7EF3-42E7-8118-1B1BF33D660C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EB53B62-4086-43E9-8A22-938DB12C1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04D66E3-6868-4F8A-8B58-509BFE84D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4754-03F4-4B7F-A194-C80114CFA1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5479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C27ACD-3718-4120-91E5-E5DB758E3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2524303-96E3-45AF-BAFC-9DF8B438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7E01-7EF3-42E7-8118-1B1BF33D660C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9F629E-C774-4F82-B29A-46B00E044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8DA0A95-24EF-4FB0-BB73-DF83424E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4754-03F4-4B7F-A194-C80114CFA1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6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8DEE659-65A4-4510-9E08-F3D7F7238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7E01-7EF3-42E7-8118-1B1BF33D660C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FDD9CBD-E280-4BEA-9A6B-ED6106ED2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0DFD7B3-941E-4C58-A8A5-DC0062448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4754-03F4-4B7F-A194-C80114CFA1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3438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0975F-E88A-40EC-B231-A835E28C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3FC777B-FCBB-4F38-824A-617F05B6E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B6B5008-3158-47B3-9FFC-35AB75652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796713E-1EF7-4719-9B5F-9DA40C9E5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7E01-7EF3-42E7-8118-1B1BF33D660C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F22FCAF-F019-49F4-8C17-ADC2E597D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6A740D6-F6B6-4075-9628-477EE19A7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4754-03F4-4B7F-A194-C80114CFA1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223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44686-A9C3-442D-9DB2-990F8BFF4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5B35B60-BB0F-46EF-915B-7CAB9697A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CC88E9E-767F-4EAE-B91B-7A52CED16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96A992A-9C6D-492D-9748-11627DC1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7E01-7EF3-42E7-8118-1B1BF33D660C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E6556F-2F81-48FF-9E50-B3D1CA025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DDD93BB-9883-4283-8BFC-35F2E5E9A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4754-03F4-4B7F-A194-C80114CFA1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0360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B9A757A-09FF-4F5E-9425-949D0CB39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4373DBA-BD00-4C69-BC41-E1DD7BB18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F22456-959B-455B-98BF-9ADB44575B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07E01-7EF3-42E7-8118-1B1BF33D660C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4564F-62C5-489F-A059-A5630C6A5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D8907C2-DCE1-4AFC-87E2-AED1B78C7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44754-03F4-4B7F-A194-C80114CFA1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00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2">
                <a:lumMod val="20000"/>
                <a:lumOff val="80000"/>
              </a:schemeClr>
            </a:gs>
            <a:gs pos="8000">
              <a:srgbClr val="FFCCCC"/>
            </a:gs>
            <a:gs pos="60750">
              <a:srgbClr val="E7EED3"/>
            </a:gs>
            <a:gs pos="14000">
              <a:schemeClr val="accent2">
                <a:lumMod val="40000"/>
                <a:lumOff val="60000"/>
              </a:schemeClr>
            </a:gs>
            <a:gs pos="32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7EE11C95-8696-4923-82DC-4421A977AADA}"/>
              </a:ext>
            </a:extLst>
          </p:cNvPr>
          <p:cNvSpPr/>
          <p:nvPr/>
        </p:nvSpPr>
        <p:spPr>
          <a:xfrm>
            <a:off x="779746" y="3173283"/>
            <a:ext cx="10440223" cy="1569660"/>
          </a:xfrm>
          <a:prstGeom prst="rect">
            <a:avLst/>
          </a:prstGeom>
          <a:solidFill>
            <a:srgbClr val="FFCCCC"/>
          </a:solidFill>
          <a:ln w="5715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Професійний розвиток як основа творчого зростання особистості педагога ЗДО у відповідності до професійного </a:t>
            </a:r>
            <a:r>
              <a:rPr lang="ru-RU" sz="32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стандарту</a:t>
            </a:r>
            <a:endParaRPr lang="uk-UA" sz="3200" b="1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997985-26A1-47E1-ABB4-5304FFDA4D44}"/>
              </a:ext>
            </a:extLst>
          </p:cNvPr>
          <p:cNvSpPr txBox="1"/>
          <p:nvPr/>
        </p:nvSpPr>
        <p:spPr>
          <a:xfrm>
            <a:off x="3728827" y="6162866"/>
            <a:ext cx="6641846" cy="366165"/>
          </a:xfrm>
          <a:prstGeom prst="rect">
            <a:avLst/>
          </a:prstGeom>
          <a:solidFill>
            <a:srgbClr val="FFCCCC"/>
          </a:soli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Спікер – консультант КУ «ЦПРПП ВМР» Лариса Бондарчук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F14480-EDFD-4E51-B44B-DE963E3C38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17" y="136598"/>
            <a:ext cx="2312307" cy="24511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5A2C60-D880-4CF7-B8EE-326AC8A73FA6}"/>
              </a:ext>
            </a:extLst>
          </p:cNvPr>
          <p:cNvSpPr txBox="1"/>
          <p:nvPr/>
        </p:nvSpPr>
        <p:spPr>
          <a:xfrm>
            <a:off x="3107558" y="1888984"/>
            <a:ext cx="620522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Загальний модуль для педагогів ЗДО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4E67A9-B03E-40D0-A661-3883A1355DDB}"/>
              </a:ext>
            </a:extLst>
          </p:cNvPr>
          <p:cNvSpPr txBox="1"/>
          <p:nvPr/>
        </p:nvSpPr>
        <p:spPr>
          <a:xfrm>
            <a:off x="5312931" y="2457711"/>
            <a:ext cx="156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вебінар</a:t>
            </a:r>
            <a:endParaRPr lang="uk-UA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244F31-927B-4EB8-B364-B7EACEF9A996}"/>
              </a:ext>
            </a:extLst>
          </p:cNvPr>
          <p:cNvSpPr txBox="1"/>
          <p:nvPr/>
        </p:nvSpPr>
        <p:spPr>
          <a:xfrm>
            <a:off x="3456432" y="719630"/>
            <a:ext cx="4763548" cy="830997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проведення: 25 серпня 2025</a:t>
            </a:r>
          </a:p>
          <a:p>
            <a:pPr algn="ctr"/>
            <a:r>
              <a:rPr lang="uk-UA" sz="2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Початок: 09:30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993B88-8E9A-49AE-B63C-06403F7A6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9337" y="4478403"/>
            <a:ext cx="1529261" cy="1867545"/>
          </a:xfrm>
          <a:prstGeom prst="ellipse">
            <a:avLst/>
          </a:prstGeom>
          <a:ln w="76200">
            <a:solidFill>
              <a:srgbClr val="99CC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1832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40000"/>
                <a:lumOff val="60000"/>
              </a:schemeClr>
            </a:gs>
            <a:gs pos="49000">
              <a:schemeClr val="accent2">
                <a:lumMod val="40000"/>
                <a:lumOff val="60000"/>
              </a:schemeClr>
            </a:gs>
            <a:gs pos="60750">
              <a:srgbClr val="E7EED3"/>
            </a:gs>
            <a:gs pos="29000">
              <a:srgbClr val="EFF4E2"/>
            </a:gs>
            <a:gs pos="4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6207" y="552892"/>
            <a:ext cx="540231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Роль </a:t>
            </a:r>
            <a:r>
              <a:rPr lang="uk-U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вихователя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-методиста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39442" y="1639191"/>
            <a:ext cx="6096000" cy="39703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uk-UA" sz="28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підвищення якості професійної діяльності вихователя;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uk-UA" sz="28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підтримка вихователів під час складання плану самоосвіти;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uk-UA" sz="28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підвищення якості освітнього процесу, вивчення його стану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464" y="2728057"/>
            <a:ext cx="3269756" cy="275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934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40000"/>
                <a:lumOff val="60000"/>
              </a:schemeClr>
            </a:gs>
            <a:gs pos="49000">
              <a:schemeClr val="accent2">
                <a:lumMod val="40000"/>
                <a:lumOff val="60000"/>
              </a:schemeClr>
            </a:gs>
            <a:gs pos="60750">
              <a:srgbClr val="E7EED3"/>
            </a:gs>
            <a:gs pos="29000">
              <a:srgbClr val="EFF4E2"/>
            </a:gs>
            <a:gs pos="4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528" y="568237"/>
            <a:ext cx="8695427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Згідно до нового Закону України </a:t>
            </a:r>
          </a:p>
          <a:p>
            <a:pPr>
              <a:lnSpc>
                <a:spcPct val="150000"/>
              </a:lnSpc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«Про дошкільну освіту» методична робота в дитячому садку спрямована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 підвищення професійної майстерності педагогів та 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забезпечення якості освітнього процесу; 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розвиток </a:t>
            </a:r>
            <a:r>
              <a:rPr lang="uk-UA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вихователів 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 впровадження інновацій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325" y="1846053"/>
            <a:ext cx="3933645" cy="2668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373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40000"/>
                <a:lumOff val="60000"/>
              </a:schemeClr>
            </a:gs>
            <a:gs pos="49000">
              <a:schemeClr val="accent2">
                <a:lumMod val="40000"/>
                <a:lumOff val="60000"/>
              </a:schemeClr>
            </a:gs>
            <a:gs pos="60750">
              <a:srgbClr val="E7EED3"/>
            </a:gs>
            <a:gs pos="29000">
              <a:srgbClr val="EFF4E2"/>
            </a:gs>
            <a:gs pos="4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9856" y="913772"/>
            <a:ext cx="6096000" cy="46166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Вивчення та розвиток педагогічної компетентності кожного вихователя. 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Стимулювання творчого потенціалу педагогів. 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Підвищення педагогічної культури та майстерност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0073" y="5530420"/>
            <a:ext cx="6941389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навичок самостійного аналізу педагогічної діяльності.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07833" y="326938"/>
            <a:ext cx="585916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Методична робота  с</a:t>
            </a:r>
            <a:r>
              <a:rPr lang="uk-UA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прямована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7840" r="6205" b="9605"/>
          <a:stretch/>
        </p:blipFill>
        <p:spPr bwMode="auto">
          <a:xfrm>
            <a:off x="6237273" y="1535502"/>
            <a:ext cx="5736191" cy="399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984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40000"/>
                <a:lumOff val="60000"/>
              </a:schemeClr>
            </a:gs>
            <a:gs pos="49000">
              <a:schemeClr val="accent2">
                <a:lumMod val="40000"/>
                <a:lumOff val="60000"/>
              </a:schemeClr>
            </a:gs>
            <a:gs pos="60750">
              <a:srgbClr val="E7EED3"/>
            </a:gs>
            <a:gs pos="29000">
              <a:srgbClr val="EFF4E2"/>
            </a:gs>
            <a:gs pos="4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9562" y="983412"/>
            <a:ext cx="8419381" cy="48013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Методична робота </a:t>
            </a:r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включає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uk-UA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Організацію семінарів, конференцій, майстер-класів. 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uk-UA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Виявлення, підтримку та поширення передового педагогічного досвіду. 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uk-UA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Участь у розробці та експертизі інноваційних програм та </a:t>
            </a:r>
            <a:r>
              <a:rPr lang="uk-UA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методик</a:t>
            </a:r>
            <a:endParaRPr lang="uk-UA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93" y="1737360"/>
            <a:ext cx="2862601" cy="383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258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40000"/>
                <a:lumOff val="60000"/>
              </a:schemeClr>
            </a:gs>
            <a:gs pos="49000">
              <a:schemeClr val="accent2">
                <a:lumMod val="40000"/>
                <a:lumOff val="60000"/>
              </a:schemeClr>
            </a:gs>
            <a:gs pos="60750">
              <a:srgbClr val="E7EED3"/>
            </a:gs>
            <a:gs pos="29000">
              <a:srgbClr val="EFF4E2"/>
            </a:gs>
            <a:gs pos="4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0113" y="914400"/>
            <a:ext cx="5538159" cy="52276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методична робота в дитячому садку за новим законом має бути спрямована на забезпечення якісної, інклюзивної та інноваційної освіти,</a:t>
            </a:r>
          </a:p>
          <a:p>
            <a:pPr>
              <a:lnSpc>
                <a:spcPct val="150000"/>
              </a:lnSpc>
            </a:pPr>
            <a:r>
              <a:rPr lang="uk-UA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що відповідає сучасним вимогам та потребам дітей та суспільства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76" y="2102314"/>
            <a:ext cx="3433312" cy="361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12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40000"/>
                <a:lumOff val="60000"/>
              </a:schemeClr>
            </a:gs>
            <a:gs pos="49000">
              <a:schemeClr val="accent2">
                <a:lumMod val="40000"/>
                <a:lumOff val="60000"/>
              </a:schemeClr>
            </a:gs>
            <a:gs pos="60750">
              <a:srgbClr val="E7EED3"/>
            </a:gs>
            <a:gs pos="29000">
              <a:srgbClr val="EFF4E2"/>
            </a:gs>
            <a:gs pos="4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6130" y="193206"/>
            <a:ext cx="1041086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Основні аспекти професійного розвитку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педагога ЗДО: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6812" y="1228981"/>
            <a:ext cx="687669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Відповідність професійному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стандарту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6812" y="2022956"/>
            <a:ext cx="303121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Творчий підхід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304" y="2675401"/>
            <a:ext cx="716580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uk-UA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Самоосвіта та підвищення кваліфікації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738" y="3282459"/>
            <a:ext cx="671363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uk-UA" sz="28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Розвиток професійної компетентності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0631" y="4067289"/>
            <a:ext cx="834138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Врахування індивідуальних особливостей дітей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7494" y="4676188"/>
            <a:ext cx="432810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uk-UA" sz="28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Співпраця</a:t>
            </a:r>
            <a:r>
              <a:rPr lang="ru-RU" sz="28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з батьками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9870" y="5522509"/>
            <a:ext cx="7777065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Використання сучасних освітніх технологій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143" y="2937010"/>
            <a:ext cx="3096068" cy="3291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892" y="1400088"/>
            <a:ext cx="2000250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371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40000"/>
                <a:lumOff val="60000"/>
              </a:schemeClr>
            </a:gs>
            <a:gs pos="49000">
              <a:schemeClr val="accent2">
                <a:lumMod val="40000"/>
                <a:lumOff val="60000"/>
              </a:schemeClr>
            </a:gs>
            <a:gs pos="60750">
              <a:srgbClr val="E7EED3"/>
            </a:gs>
            <a:gs pos="29000">
              <a:srgbClr val="EFF4E2"/>
            </a:gs>
            <a:gs pos="4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132" y="493976"/>
            <a:ext cx="1168236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Основні аспекти професійного розвитку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педагога ЗДО: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5237" y="4106418"/>
            <a:ext cx="460254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Самоосвіта вихователя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65662" y="4025658"/>
            <a:ext cx="493096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План </a:t>
            </a: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самоосвіти вихователя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91" y="1204495"/>
            <a:ext cx="226707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186" y="3929545"/>
            <a:ext cx="2267070" cy="153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ілка: вигнута 2">
            <a:extLst>
              <a:ext uri="{FF2B5EF4-FFF2-40B4-BE49-F238E27FC236}">
                <a16:creationId xmlns:a16="http://schemas.microsoft.com/office/drawing/2014/main" id="{7089101A-C6AC-4258-AB33-32CAE6453147}"/>
              </a:ext>
            </a:extLst>
          </p:cNvPr>
          <p:cNvSpPr/>
          <p:nvPr/>
        </p:nvSpPr>
        <p:spPr>
          <a:xfrm rot="5400000">
            <a:off x="7245192" y="2866601"/>
            <a:ext cx="813816" cy="1556089"/>
          </a:xfrm>
          <a:prstGeom prst="ben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Стрілка: вигнута 6">
            <a:extLst>
              <a:ext uri="{FF2B5EF4-FFF2-40B4-BE49-F238E27FC236}">
                <a16:creationId xmlns:a16="http://schemas.microsoft.com/office/drawing/2014/main" id="{DD414FD5-1274-412A-9C0E-9823D9421402}"/>
              </a:ext>
            </a:extLst>
          </p:cNvPr>
          <p:cNvSpPr/>
          <p:nvPr/>
        </p:nvSpPr>
        <p:spPr>
          <a:xfrm rot="16200000" flipH="1">
            <a:off x="3261214" y="2894035"/>
            <a:ext cx="868680" cy="1556088"/>
          </a:xfrm>
          <a:prstGeom prst="ben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3D26AA1A-C171-42A7-A496-B7ECD8DF60A3}"/>
              </a:ext>
            </a:extLst>
          </p:cNvPr>
          <p:cNvSpPr/>
          <p:nvPr/>
        </p:nvSpPr>
        <p:spPr>
          <a:xfrm>
            <a:off x="384048" y="5580139"/>
            <a:ext cx="11512579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Сприяє практичному набуттю вихователями тих умінь і навичок, які допоможуть відповідати вимогам Професійного стандарту.</a:t>
            </a:r>
          </a:p>
        </p:txBody>
      </p:sp>
    </p:spTree>
    <p:extLst>
      <p:ext uri="{BB962C8B-B14F-4D97-AF65-F5344CB8AC3E}">
        <p14:creationId xmlns:p14="http://schemas.microsoft.com/office/powerpoint/2010/main" val="248916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40000"/>
                <a:lumOff val="60000"/>
              </a:schemeClr>
            </a:gs>
            <a:gs pos="49000">
              <a:schemeClr val="accent2">
                <a:lumMod val="40000"/>
                <a:lumOff val="60000"/>
              </a:schemeClr>
            </a:gs>
            <a:gs pos="60750">
              <a:srgbClr val="E7EED3"/>
            </a:gs>
            <a:gs pos="29000">
              <a:srgbClr val="EFF4E2"/>
            </a:gs>
            <a:gs pos="4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66" y="4266212"/>
            <a:ext cx="3474101" cy="230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00756" y="1676424"/>
            <a:ext cx="6096000" cy="39703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Реалізація Базового компонента дошкільної освіти</a:t>
            </a:r>
          </a:p>
          <a:p>
            <a:endParaRPr lang="uk-UA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Нові професійні компетентності</a:t>
            </a:r>
          </a:p>
          <a:p>
            <a:endParaRPr lang="uk-UA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Індивідуальні освітні траєкторії</a:t>
            </a:r>
          </a:p>
          <a:p>
            <a:endParaRPr lang="uk-UA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Психолого-педагогічна підтримка дітей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286" y="117051"/>
            <a:ext cx="3214160" cy="373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D8D52-7F63-42AE-A7DF-39029764C694}"/>
              </a:ext>
            </a:extLst>
          </p:cNvPr>
          <p:cNvSpPr txBox="1"/>
          <p:nvPr/>
        </p:nvSpPr>
        <p:spPr>
          <a:xfrm>
            <a:off x="156066" y="353187"/>
            <a:ext cx="551708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ОРІЄНТИРИ:</a:t>
            </a:r>
            <a:endParaRPr lang="uk-UA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ілка: вигнута 4">
            <a:extLst>
              <a:ext uri="{FF2B5EF4-FFF2-40B4-BE49-F238E27FC236}">
                <a16:creationId xmlns:a16="http://schemas.microsoft.com/office/drawing/2014/main" id="{2FF65012-3A3A-49F8-B55C-950079C8DEFE}"/>
              </a:ext>
            </a:extLst>
          </p:cNvPr>
          <p:cNvSpPr/>
          <p:nvPr/>
        </p:nvSpPr>
        <p:spPr>
          <a:xfrm rot="5400000">
            <a:off x="5772801" y="493776"/>
            <a:ext cx="813816" cy="868680"/>
          </a:xfrm>
          <a:prstGeom prst="ben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59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40000"/>
                <a:lumOff val="60000"/>
              </a:schemeClr>
            </a:gs>
            <a:gs pos="49000">
              <a:schemeClr val="accent2">
                <a:lumMod val="40000"/>
                <a:lumOff val="60000"/>
              </a:schemeClr>
            </a:gs>
            <a:gs pos="60750">
              <a:srgbClr val="E7EED3"/>
            </a:gs>
            <a:gs pos="29000">
              <a:srgbClr val="EFF4E2"/>
            </a:gs>
            <a:gs pos="4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253" y="1275570"/>
            <a:ext cx="2691441" cy="316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7848" y="451651"/>
            <a:ext cx="116148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Роль ЦПРПП у </a:t>
            </a:r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професійному розвитку педагогів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9087" y="1575065"/>
            <a:ext cx="6096000" cy="38928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514350" indent="-514350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Консультаційна підтримка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2800" b="1" i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Вебінари</a:t>
            </a:r>
            <a:r>
              <a:rPr lang="uk-UA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, тренінги, майстер-класи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Наставництво для молодих фахівців (МШММ)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Практичні освітні кейси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71" y="4229312"/>
            <a:ext cx="3493458" cy="211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333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40000"/>
                <a:lumOff val="60000"/>
              </a:schemeClr>
            </a:gs>
            <a:gs pos="49000">
              <a:schemeClr val="accent2">
                <a:lumMod val="40000"/>
                <a:lumOff val="60000"/>
              </a:schemeClr>
            </a:gs>
            <a:gs pos="60750">
              <a:srgbClr val="E7EED3"/>
            </a:gs>
            <a:gs pos="29000">
              <a:srgbClr val="EFF4E2"/>
            </a:gs>
            <a:gs pos="4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848" y="451651"/>
            <a:ext cx="116148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Роль ЦПРПП у </a:t>
            </a:r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професійному розвитку педагогів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30FED47-367B-465C-8EE1-546C12C27FE4}"/>
              </a:ext>
            </a:extLst>
          </p:cNvPr>
          <p:cNvSpPr/>
          <p:nvPr/>
        </p:nvSpPr>
        <p:spPr>
          <a:xfrm>
            <a:off x="475488" y="1463040"/>
            <a:ext cx="5788152" cy="39703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Професійні педагогічні спільноти, товариства (об’єднання, групи) створюються завдяки спільним інтересам учасників за родом їх професійної діяльності. Вони об’єднують однодумців, там можна знайти фахову інформацію, практичну допомогу, цікаві розробки й обмінятись досвідом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77E91C-80ED-4095-92B1-043DF881B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963" y="1525462"/>
            <a:ext cx="5084505" cy="380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02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40000"/>
                <a:lumOff val="60000"/>
              </a:schemeClr>
            </a:gs>
            <a:gs pos="49000">
              <a:schemeClr val="accent2">
                <a:lumMod val="40000"/>
                <a:lumOff val="60000"/>
              </a:schemeClr>
            </a:gs>
            <a:gs pos="60750">
              <a:srgbClr val="E7EED3"/>
            </a:gs>
            <a:gs pos="29000">
              <a:srgbClr val="EFF4E2"/>
            </a:gs>
            <a:gs pos="4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F973A-8E01-40DA-AB77-6ADF7828F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848" y="256032"/>
            <a:ext cx="5815584" cy="436244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uk-UA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 педагог закладу 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F291F14A-4368-4CF4-8B79-88D9B6A8025A}"/>
              </a:ext>
            </a:extLst>
          </p:cNvPr>
          <p:cNvSpPr/>
          <p:nvPr/>
        </p:nvSpPr>
        <p:spPr>
          <a:xfrm rot="20888463">
            <a:off x="520215" y="2134935"/>
            <a:ext cx="2670048" cy="3416320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фахівець, який володіє</a:t>
            </a:r>
          </a:p>
          <a:p>
            <a:r>
              <a:rPr lang="uk-UA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педагогічними технологіями, що відповідають новим суспільним цілям і рівню розвитку науки про дитину</a:t>
            </a:r>
          </a:p>
        </p:txBody>
      </p:sp>
      <p:sp>
        <p:nvSpPr>
          <p:cNvPr id="15" name="Стрілка: вправо з вирізом 14">
            <a:extLst>
              <a:ext uri="{FF2B5EF4-FFF2-40B4-BE49-F238E27FC236}">
                <a16:creationId xmlns:a16="http://schemas.microsoft.com/office/drawing/2014/main" id="{40D11654-FAA3-47FD-8328-49FF5E912125}"/>
              </a:ext>
            </a:extLst>
          </p:cNvPr>
          <p:cNvSpPr/>
          <p:nvPr/>
        </p:nvSpPr>
        <p:spPr>
          <a:xfrm rot="21148428">
            <a:off x="3159052" y="2708160"/>
            <a:ext cx="2821969" cy="694552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C00000"/>
              </a:solidFill>
            </a:endParaRP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8DAAF514-7065-4832-AAAC-BE39C2AC3F6A}"/>
              </a:ext>
            </a:extLst>
          </p:cNvPr>
          <p:cNvSpPr/>
          <p:nvPr/>
        </p:nvSpPr>
        <p:spPr>
          <a:xfrm>
            <a:off x="6210980" y="1901274"/>
            <a:ext cx="3444240" cy="2308324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Професія педагогічного працівника закладу дошкільної освіти належить до творчих видів діяльності</a:t>
            </a: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1F8CEE95-9501-4960-8842-A5CCEA411724}"/>
              </a:ext>
            </a:extLst>
          </p:cNvPr>
          <p:cNvSpPr/>
          <p:nvPr/>
        </p:nvSpPr>
        <p:spPr>
          <a:xfrm>
            <a:off x="3832542" y="5161846"/>
            <a:ext cx="3966810" cy="1569660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професійна діяльність спрямовуються на виховання унікальної, неповторної особистості</a:t>
            </a:r>
          </a:p>
        </p:txBody>
      </p:sp>
      <p:sp>
        <p:nvSpPr>
          <p:cNvPr id="18" name="Стрілка: вправо з вирізом 17">
            <a:extLst>
              <a:ext uri="{FF2B5EF4-FFF2-40B4-BE49-F238E27FC236}">
                <a16:creationId xmlns:a16="http://schemas.microsoft.com/office/drawing/2014/main" id="{3D2DC8BD-3D8D-4209-94A1-563154D12923}"/>
              </a:ext>
            </a:extLst>
          </p:cNvPr>
          <p:cNvSpPr/>
          <p:nvPr/>
        </p:nvSpPr>
        <p:spPr>
          <a:xfrm rot="7141594">
            <a:off x="7141068" y="4722741"/>
            <a:ext cx="1737983" cy="566089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C00000"/>
              </a:solidFill>
            </a:endParaRPr>
          </a:p>
        </p:txBody>
      </p:sp>
      <p:sp>
        <p:nvSpPr>
          <p:cNvPr id="11" name="Стрілка: вправо з вирізом 10">
            <a:extLst>
              <a:ext uri="{FF2B5EF4-FFF2-40B4-BE49-F238E27FC236}">
                <a16:creationId xmlns:a16="http://schemas.microsoft.com/office/drawing/2014/main" id="{71F2CA52-E752-43BE-9472-AA8959A87E23}"/>
              </a:ext>
            </a:extLst>
          </p:cNvPr>
          <p:cNvSpPr/>
          <p:nvPr/>
        </p:nvSpPr>
        <p:spPr>
          <a:xfrm rot="7433496">
            <a:off x="1128488" y="1132383"/>
            <a:ext cx="1686919" cy="657409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C00000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765A0B6-79D6-42FC-931E-F05E93BB8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8592" y="330638"/>
            <a:ext cx="2761488" cy="308267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A01B416-1970-4937-8E03-B45E81AF3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864" y="4819290"/>
            <a:ext cx="2894328" cy="19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6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40000"/>
                <a:lumOff val="60000"/>
              </a:schemeClr>
            </a:gs>
            <a:gs pos="49000">
              <a:schemeClr val="accent2">
                <a:lumMod val="40000"/>
                <a:lumOff val="60000"/>
              </a:schemeClr>
            </a:gs>
            <a:gs pos="60750">
              <a:srgbClr val="E7EED3"/>
            </a:gs>
            <a:gs pos="29000">
              <a:srgbClr val="EFF4E2"/>
            </a:gs>
            <a:gs pos="4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848" y="451651"/>
            <a:ext cx="116148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Роль ЦПРПП у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професійному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педагогів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ЗДО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D8D2B0B-5003-49DA-9D49-2B2004C5BB61}"/>
              </a:ext>
            </a:extLst>
          </p:cNvPr>
          <p:cNvSpPr/>
          <p:nvPr/>
        </p:nvSpPr>
        <p:spPr>
          <a:xfrm>
            <a:off x="5407152" y="2244959"/>
            <a:ext cx="6096000" cy="26001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практичному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набуттю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вихователями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умінь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допоможуть відповідати вимогам Професійного стандарту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446A49-D10F-4E37-AB61-4872E126C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" y="2374845"/>
            <a:ext cx="4747260" cy="31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54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40000"/>
                <a:lumOff val="60000"/>
              </a:schemeClr>
            </a:gs>
            <a:gs pos="41000">
              <a:srgbClr val="0070C0"/>
            </a:gs>
            <a:gs pos="60750">
              <a:srgbClr val="E7EED3"/>
            </a:gs>
            <a:gs pos="56500">
              <a:srgbClr val="EFF4E2"/>
            </a:gs>
            <a:gs pos="65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60845B6F-A3EA-4FAA-B89F-B313AD4E522F}"/>
              </a:ext>
            </a:extLst>
          </p:cNvPr>
          <p:cNvSpPr/>
          <p:nvPr/>
        </p:nvSpPr>
        <p:spPr>
          <a:xfrm>
            <a:off x="624245" y="937537"/>
            <a:ext cx="84535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Використані джерела:</a:t>
            </a:r>
          </a:p>
          <a:p>
            <a:endParaRPr lang="uk-UA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https://zakon.rada.gov.ua/laws/show/800-2019.</a:t>
            </a:r>
          </a:p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Фаховий журнал «Вихователь-методист» № 12, 2022 р. стаття «Підвищення кваліфікації педагогів: відповідаємо на поширені запитання». </a:t>
            </a:r>
          </a:p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https://emetodyst.expertus.com.ua/10002871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A241AA-4020-4FB4-B3BF-C5D65BDCD9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108" y="3744962"/>
            <a:ext cx="4024999" cy="257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62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75000"/>
              </a:schemeClr>
            </a:gs>
            <a:gs pos="41000">
              <a:srgbClr val="0070C0"/>
            </a:gs>
            <a:gs pos="60750">
              <a:srgbClr val="E7EED3"/>
            </a:gs>
            <a:gs pos="56500">
              <a:srgbClr val="EFF4E2"/>
            </a:gs>
            <a:gs pos="65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3B244C-AEDE-4D86-9B78-3B65433562C9}"/>
              </a:ext>
            </a:extLst>
          </p:cNvPr>
          <p:cNvSpPr txBox="1"/>
          <p:nvPr/>
        </p:nvSpPr>
        <p:spPr>
          <a:xfrm rot="20284378">
            <a:off x="1367187" y="3302907"/>
            <a:ext cx="10432664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Я К У Ю   З А    У В А Г У !</a:t>
            </a:r>
          </a:p>
        </p:txBody>
      </p:sp>
    </p:spTree>
    <p:extLst>
      <p:ext uri="{BB962C8B-B14F-4D97-AF65-F5344CB8AC3E}">
        <p14:creationId xmlns:p14="http://schemas.microsoft.com/office/powerpoint/2010/main" val="949326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40000"/>
                <a:lumOff val="60000"/>
              </a:schemeClr>
            </a:gs>
            <a:gs pos="49000">
              <a:schemeClr val="accent2">
                <a:lumMod val="40000"/>
                <a:lumOff val="60000"/>
              </a:schemeClr>
            </a:gs>
            <a:gs pos="60750">
              <a:srgbClr val="E7EED3"/>
            </a:gs>
            <a:gs pos="29000">
              <a:srgbClr val="EFF4E2"/>
            </a:gs>
            <a:gs pos="4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F973A-8E01-40DA-AB77-6ADF7828F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23" y="202819"/>
            <a:ext cx="6149825" cy="5722493"/>
          </a:xfrm>
          <a:solidFill>
            <a:srgbClr val="FFCCCC"/>
          </a:solidFill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 </a:t>
            </a:r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Сухомлинський стверджував: </a:t>
            </a:r>
            <a:b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«Виховання – це багатогранний процес постійного духовного збагачення та оновлення – і тих, хто виховується, і тих, </a:t>
            </a:r>
            <a:b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 виховує»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57D13D-BD69-45FA-9749-A05CE74F3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432" y="530352"/>
            <a:ext cx="2992120" cy="26929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0AFA01-06B8-433B-B077-DB406B5C1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112" y="3634741"/>
            <a:ext cx="4151439" cy="289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13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40000"/>
                <a:lumOff val="60000"/>
              </a:schemeClr>
            </a:gs>
            <a:gs pos="49000">
              <a:schemeClr val="accent2">
                <a:lumMod val="40000"/>
                <a:lumOff val="60000"/>
              </a:schemeClr>
            </a:gs>
            <a:gs pos="60750">
              <a:srgbClr val="E7EED3"/>
            </a:gs>
            <a:gs pos="29000">
              <a:srgbClr val="EFF4E2"/>
            </a:gs>
            <a:gs pos="4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F973A-8E01-40DA-AB77-6ADF7828F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202819"/>
            <a:ext cx="7223760" cy="2805557"/>
          </a:xfrm>
          <a:solidFill>
            <a:srgbClr val="FFCCCC"/>
          </a:solidFill>
        </p:spPr>
        <p:txBody>
          <a:bodyPr>
            <a:noAutofit/>
          </a:bodyPr>
          <a:lstStyle/>
          <a:p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сучасних умовах вихователь повинен мати найвищий рівень фахової підготовки й високий </a:t>
            </a:r>
            <a:r>
              <a:rPr lang="uk-UA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</a:t>
            </a:r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-креативний потенціал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FDB57C-2D23-444A-B800-5BEA42495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609" y="165016"/>
            <a:ext cx="4184658" cy="3089795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C95E8E4-D555-427A-9FAE-BFFD439E4C13}"/>
              </a:ext>
            </a:extLst>
          </p:cNvPr>
          <p:cNvSpPr/>
          <p:nvPr/>
        </p:nvSpPr>
        <p:spPr>
          <a:xfrm>
            <a:off x="5562600" y="3254812"/>
            <a:ext cx="5154304" cy="1938992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впевнена у собі людина, яка вміє поводитися в товаристві, не викликаючи своїми вчинками, поведінкою та зовнішнім видом зневаги до себе; це людина яка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4AA5574-CF07-4C00-9659-AB2C98745230}"/>
              </a:ext>
            </a:extLst>
          </p:cNvPr>
          <p:cNvSpPr/>
          <p:nvPr/>
        </p:nvSpPr>
        <p:spPr>
          <a:xfrm>
            <a:off x="295656" y="5704978"/>
            <a:ext cx="11896344" cy="954107"/>
          </a:xfrm>
          <a:prstGeom prst="rect">
            <a:avLst/>
          </a:prstGeom>
          <a:solidFill>
            <a:srgbClr val="FFCCCC"/>
          </a:solidFill>
          <a:ln>
            <a:solidFill>
              <a:srgbClr val="99CCFF"/>
            </a:solidFill>
          </a:ln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дотримується чотирьох основних правил спілкування:</a:t>
            </a:r>
          </a:p>
          <a:p>
            <a:r>
              <a:rPr lang="uk-UA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ввічливість, природність, гідність і тактовність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3A9D4B-910F-4B5D-9762-73F3C021D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1" y="2861620"/>
            <a:ext cx="3572636" cy="28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4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40000"/>
                <a:lumOff val="60000"/>
              </a:schemeClr>
            </a:gs>
            <a:gs pos="49000">
              <a:schemeClr val="accent2">
                <a:lumMod val="40000"/>
                <a:lumOff val="60000"/>
              </a:schemeClr>
            </a:gs>
            <a:gs pos="60750">
              <a:srgbClr val="E7EED3"/>
            </a:gs>
            <a:gs pos="29000">
              <a:srgbClr val="EFF4E2"/>
            </a:gs>
            <a:gs pos="4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F973A-8E01-40DA-AB77-6ADF7828F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64009"/>
            <a:ext cx="11786616" cy="204825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uk-UA" sz="3600" dirty="0">
                <a:solidFill>
                  <a:schemeClr val="accent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ключовий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3600" dirty="0">
                <a:solidFill>
                  <a:schemeClr val="accent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нормативний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документ, що регламентує діяльність працівників цієї </a:t>
            </a:r>
            <a:r>
              <a:rPr lang="uk-UA" sz="3600" dirty="0">
                <a:solidFill>
                  <a:schemeClr val="accent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професії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5E86F1-FC7C-4BC6-AB94-248DB94072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00" b="17858"/>
          <a:stretch/>
        </p:blipFill>
        <p:spPr>
          <a:xfrm>
            <a:off x="4057791" y="1634765"/>
            <a:ext cx="3473377" cy="2415766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8F02DEC0-7FAA-40E4-9478-6C26787A7C76}"/>
              </a:ext>
            </a:extLst>
          </p:cNvPr>
          <p:cNvSpPr/>
          <p:nvPr/>
        </p:nvSpPr>
        <p:spPr>
          <a:xfrm>
            <a:off x="200263" y="1503820"/>
            <a:ext cx="3735325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Професійний стандарт стимулює вихователів до самовдосконалення, підвищення кваліфікації та участі в освітніх програмах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555D09EF-614D-4608-B571-B519BFC192FC}"/>
              </a:ext>
            </a:extLst>
          </p:cNvPr>
          <p:cNvSpPr/>
          <p:nvPr/>
        </p:nvSpPr>
        <p:spPr>
          <a:xfrm>
            <a:off x="8134210" y="1537966"/>
            <a:ext cx="3776614" cy="31085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затверджені кваліфікаційні вимоги до професійних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компетентностей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 педагогів, які оцінюються під час атестації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32BC4BCC-571D-428C-AE1D-4444EE8CAAC3}"/>
              </a:ext>
            </a:extLst>
          </p:cNvPr>
          <p:cNvSpPr/>
          <p:nvPr/>
        </p:nvSpPr>
        <p:spPr>
          <a:xfrm>
            <a:off x="493804" y="5716097"/>
            <a:ext cx="11475692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</a:rPr>
              <a:t>визначено трудові функцій та теоретична база, яка потрібна для вдосконалення та реалізації професійних якостей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97F854-7CE3-4B49-9F71-833D474AB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042" y="3533679"/>
            <a:ext cx="3039168" cy="20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46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40000"/>
                <a:lumOff val="60000"/>
              </a:schemeClr>
            </a:gs>
            <a:gs pos="49000">
              <a:schemeClr val="accent2">
                <a:lumMod val="40000"/>
                <a:lumOff val="60000"/>
              </a:schemeClr>
            </a:gs>
            <a:gs pos="60750">
              <a:srgbClr val="E7EED3"/>
            </a:gs>
            <a:gs pos="29000">
              <a:srgbClr val="EFF4E2"/>
            </a:gs>
            <a:gs pos="4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A8FAA68D-0C14-4A09-9BB7-E3F676B9D8E9}"/>
              </a:ext>
            </a:extLst>
          </p:cNvPr>
          <p:cNvSpPr/>
          <p:nvPr/>
        </p:nvSpPr>
        <p:spPr>
          <a:xfrm>
            <a:off x="245805" y="195487"/>
            <a:ext cx="10284543" cy="1261884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 функція №4. </a:t>
            </a:r>
          </a:p>
          <a:p>
            <a:r>
              <a:rPr lang="uk-UA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Професійний розвиток та самовдосконалення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6F0277C0-A6E6-4540-B30A-6022AE1BF527}"/>
              </a:ext>
            </a:extLst>
          </p:cNvPr>
          <p:cNvSpPr/>
          <p:nvPr/>
        </p:nvSpPr>
        <p:spPr>
          <a:xfrm>
            <a:off x="421312" y="1552179"/>
            <a:ext cx="879584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Безперервний процес навчання сприяє вдосконаленню професійних якостей вихователя та триває впродовж усього періоду його професійної діяльності</a:t>
            </a:r>
            <a:r>
              <a:rPr lang="uk-UA" dirty="0"/>
              <a:t> 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55A227EE-58FE-4A71-AC19-2C8563C8269C}"/>
              </a:ext>
            </a:extLst>
          </p:cNvPr>
          <p:cNvSpPr/>
          <p:nvPr/>
        </p:nvSpPr>
        <p:spPr>
          <a:xfrm>
            <a:off x="2589598" y="3097389"/>
            <a:ext cx="3077702" cy="584775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7B5BD2-FE2E-44F4-93EF-F1BA2790D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127" y="1854016"/>
            <a:ext cx="2966442" cy="2204466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41D0860E-5A7A-48FB-9D8F-0CE5ACE81296}"/>
              </a:ext>
            </a:extLst>
          </p:cNvPr>
          <p:cNvSpPr/>
          <p:nvPr/>
        </p:nvSpPr>
        <p:spPr>
          <a:xfrm>
            <a:off x="1895170" y="4629039"/>
            <a:ext cx="6663614" cy="461665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 до навчання впродовж життя</a:t>
            </a:r>
          </a:p>
        </p:txBody>
      </p:sp>
      <p:sp>
        <p:nvSpPr>
          <p:cNvPr id="10" name="Стрілка: вправо 9">
            <a:extLst>
              <a:ext uri="{FF2B5EF4-FFF2-40B4-BE49-F238E27FC236}">
                <a16:creationId xmlns:a16="http://schemas.microsoft.com/office/drawing/2014/main" id="{04940880-4A43-497C-A949-03D827D83D0E}"/>
              </a:ext>
            </a:extLst>
          </p:cNvPr>
          <p:cNvSpPr/>
          <p:nvPr/>
        </p:nvSpPr>
        <p:spPr>
          <a:xfrm rot="5400000">
            <a:off x="3639244" y="3971676"/>
            <a:ext cx="978408" cy="33632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3263F927-D36D-4C69-ADB0-94CD4A7A096B}"/>
              </a:ext>
            </a:extLst>
          </p:cNvPr>
          <p:cNvSpPr/>
          <p:nvPr/>
        </p:nvSpPr>
        <p:spPr>
          <a:xfrm>
            <a:off x="442243" y="5890017"/>
            <a:ext cx="2358723" cy="461665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r>
              <a:rPr lang="uk-UA" sz="2400" b="1" i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Саморефлексія</a:t>
            </a:r>
            <a:r>
              <a:rPr lang="uk-UA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268BD55F-8F53-43E8-8730-9BEB2CA87F31}"/>
              </a:ext>
            </a:extLst>
          </p:cNvPr>
          <p:cNvSpPr/>
          <p:nvPr/>
        </p:nvSpPr>
        <p:spPr>
          <a:xfrm>
            <a:off x="5774195" y="5806746"/>
            <a:ext cx="2671693" cy="461665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r>
              <a:rPr lang="uk-UA" sz="2400" b="1" i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Самооцінювання</a:t>
            </a:r>
            <a:r>
              <a:rPr lang="uk-UA" sz="2400" b="1" i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Стрілка: кутова вгору 15">
            <a:extLst>
              <a:ext uri="{FF2B5EF4-FFF2-40B4-BE49-F238E27FC236}">
                <a16:creationId xmlns:a16="http://schemas.microsoft.com/office/drawing/2014/main" id="{857E54E7-B203-447B-BC19-535C675826D0}"/>
              </a:ext>
            </a:extLst>
          </p:cNvPr>
          <p:cNvSpPr/>
          <p:nvPr/>
        </p:nvSpPr>
        <p:spPr>
          <a:xfrm rot="5400000">
            <a:off x="4613446" y="5390336"/>
            <a:ext cx="912082" cy="821930"/>
          </a:xfrm>
          <a:prstGeom prst="bentUpArrow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Стрілка: кутова вгору 20">
            <a:extLst>
              <a:ext uri="{FF2B5EF4-FFF2-40B4-BE49-F238E27FC236}">
                <a16:creationId xmlns:a16="http://schemas.microsoft.com/office/drawing/2014/main" id="{BE9D501B-6CC0-4C27-9281-FDAC2E799326}"/>
              </a:ext>
            </a:extLst>
          </p:cNvPr>
          <p:cNvSpPr/>
          <p:nvPr/>
        </p:nvSpPr>
        <p:spPr>
          <a:xfrm rot="5400000" flipV="1">
            <a:off x="2966450" y="5390337"/>
            <a:ext cx="912083" cy="821929"/>
          </a:xfrm>
          <a:prstGeom prst="bentUpArrow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685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40000"/>
                <a:lumOff val="60000"/>
              </a:schemeClr>
            </a:gs>
            <a:gs pos="49000">
              <a:schemeClr val="accent2">
                <a:lumMod val="40000"/>
                <a:lumOff val="60000"/>
              </a:schemeClr>
            </a:gs>
            <a:gs pos="60750">
              <a:srgbClr val="E7EED3"/>
            </a:gs>
            <a:gs pos="29000">
              <a:srgbClr val="EFF4E2"/>
            </a:gs>
            <a:gs pos="4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8106" y="297633"/>
            <a:ext cx="6096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Саморефлексія та самоаналіз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важливі процеси для професійного розвитку та підвищення якості освітньої роботи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77463" y="1843019"/>
            <a:ext cx="609600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Саморефлексія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це процес глибокого аналізу та осмислення власної педагогічної діяльності, думок, почуттів та переконань, пов'язаних з роботою</a:t>
            </a:r>
            <a:r>
              <a:rPr lang="uk-UA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2051" y="3994379"/>
            <a:ext cx="10305691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•	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Зрозуміти, як його дії впливають на дітей та освітній процес.</a:t>
            </a: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Виявити сильні та слабкі сторони своєї роботи.</a:t>
            </a: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Визначити сфери, які потребують вдосконалення.</a:t>
            </a: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Встановити зв'язок між власними діями та результатами роботи.</a:t>
            </a: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Підвищити рівень професійної компетентності.</a:t>
            </a: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Зробити процес навчання та виховання більш ефективним.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64" y="1641030"/>
            <a:ext cx="2243137" cy="22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22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40000"/>
                <a:lumOff val="60000"/>
              </a:schemeClr>
            </a:gs>
            <a:gs pos="49000">
              <a:schemeClr val="accent2">
                <a:lumMod val="40000"/>
                <a:lumOff val="60000"/>
              </a:schemeClr>
            </a:gs>
            <a:gs pos="60750">
              <a:srgbClr val="E7EED3"/>
            </a:gs>
            <a:gs pos="29000">
              <a:srgbClr val="EFF4E2"/>
            </a:gs>
            <a:gs pos="4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88" y="293147"/>
            <a:ext cx="6096000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uk-UA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Самооцінювання</a:t>
            </a:r>
            <a:r>
              <a:rPr lang="uk-UA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це процес оцінки власної діяльності за певними критеріями, які можуть бути визначені як самим вихователем, так і встановлені в межах закладу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11305" y="2476605"/>
            <a:ext cx="6993148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•	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Визначити рівень досягнень у різних сферах професійної діяльності.</a:t>
            </a: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Зрозуміти, наскільки ефективно використовуються методи та прийоми навчання.</a:t>
            </a: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Оцінити відповідність власної діяльності професійним стандартам.</a:t>
            </a: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Зробити процес навчання та виховання більш цілеспрямованим.</a:t>
            </a: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Стимулювати професійний розвиток та самовдосконалення.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" y="2726449"/>
            <a:ext cx="3677497" cy="319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240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146">
              <a:schemeClr val="accent6">
                <a:lumMod val="40000"/>
                <a:lumOff val="60000"/>
              </a:schemeClr>
            </a:gs>
            <a:gs pos="49000">
              <a:schemeClr val="accent2">
                <a:lumMod val="40000"/>
                <a:lumOff val="60000"/>
              </a:schemeClr>
            </a:gs>
            <a:gs pos="60750">
              <a:srgbClr val="E7EED3"/>
            </a:gs>
            <a:gs pos="29000">
              <a:srgbClr val="EFF4E2"/>
            </a:gs>
            <a:gs pos="4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5710" y="207835"/>
            <a:ext cx="711258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Основні етапи саморефлексії та </a:t>
            </a:r>
            <a:r>
              <a:rPr lang="uk-UA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самооцінюва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ння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7703" y="756566"/>
            <a:ext cx="398782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uk-UA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Спостереження та аналіз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1335" y="1588864"/>
            <a:ext cx="2165978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uk-U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оцінювання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8047" y="2687626"/>
            <a:ext cx="3003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3.Визначення </a:t>
            </a:r>
            <a:r>
              <a:rPr lang="uk-UA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цілей</a:t>
            </a:r>
            <a:endParaRPr lang="ru-RU" sz="24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54033" y="756566"/>
            <a:ext cx="229582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Планування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222445" y="1819696"/>
            <a:ext cx="206819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035342" y="2944987"/>
            <a:ext cx="233980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Коригування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1588864"/>
            <a:ext cx="5227608" cy="489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6815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1254</TotalTime>
  <Words>709</Words>
  <Application>Microsoft Office PowerPoint</Application>
  <PresentationFormat>Широкий екран</PresentationFormat>
  <Paragraphs>105</Paragraphs>
  <Slides>22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30" baseType="lpstr">
      <vt:lpstr>Arial</vt:lpstr>
      <vt:lpstr>Bahnschrift Condensed</vt:lpstr>
      <vt:lpstr>Bahnschrift SemiBold SemiConden</vt:lpstr>
      <vt:lpstr>Calibri</vt:lpstr>
      <vt:lpstr>Calibri Light</vt:lpstr>
      <vt:lpstr>Times New Roman</vt:lpstr>
      <vt:lpstr>Wingdings</vt:lpstr>
      <vt:lpstr>Тема Office</vt:lpstr>
      <vt:lpstr>Презентація PowerPoint</vt:lpstr>
      <vt:lpstr>Сучасний педагог закладу </vt:lpstr>
      <vt:lpstr>Василь Сухомлинський стверджував:  «Виховання – це багатогранний процес постійного духовного збагачення та оновлення – і тих, хто виховується, і тих,  хто виховує»</vt:lpstr>
      <vt:lpstr>У сучасних умовах вихователь повинен мати найвищий рівень фахової підготовки й високий інтелектуально-креативний потенціал </vt:lpstr>
      <vt:lpstr>ключовий нормативний документ, що регламентує діяльність працівників цієї  професії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Директор</dc:creator>
  <cp:lastModifiedBy>Директор</cp:lastModifiedBy>
  <cp:revision>115</cp:revision>
  <dcterms:created xsi:type="dcterms:W3CDTF">2024-04-01T12:55:14Z</dcterms:created>
  <dcterms:modified xsi:type="dcterms:W3CDTF">2025-09-10T11:59:53Z</dcterms:modified>
</cp:coreProperties>
</file>